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58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pos="385">
          <p15:clr>
            <a:srgbClr val="A4A3A4"/>
          </p15:clr>
        </p15:guide>
        <p15:guide id="4" pos="5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2F49"/>
    <a:srgbClr val="FF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9" autoAdjust="0"/>
    <p:restoredTop sz="94660"/>
  </p:normalViewPr>
  <p:slideViewPr>
    <p:cSldViewPr>
      <p:cViewPr varScale="1">
        <p:scale>
          <a:sx n="134" d="100"/>
          <a:sy n="134" d="100"/>
        </p:scale>
        <p:origin x="450" y="120"/>
      </p:cViewPr>
      <p:guideLst>
        <p:guide orient="horz" pos="259"/>
        <p:guide orient="horz" pos="2981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381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71CC5-950C-438A-B23E-B87D9A663BB4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03B86-6683-42FE-9622-A31DAB8B5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07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30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10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56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66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3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90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33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ontserrat" pitchFamily="50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3B86-6683-42FE-9622-A31DAB8B5B6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204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jrc_1163/zhilet_portugal_articul_39987_539_xs/color_temno-siniy/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happygifts.ru/catalog/promo_odezhda/futbolki/muzhskie_1078/sol_s_1080/futbolka_muzhskaya_imperial_antratsit_s_100_khlopok_190gm2_articul_711500/color_temno-sini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beysbolki/merchtex_4341/beysbolka_valley_5_klinev_metallicheskaya_zastezhka_articul_50505/color_temno-siniy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happygifts.ru/catalog/posuda/kruzhki/kruzhka_decol_dlya_dekoli_330_ml_d_82_mm_premium_belaya_articul_23516/color_siniy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sportivnyedorozhnye/sumka_sportivnaya_gym_seraya_45kh21kh20_sm_poliester_articul_16814_pr/color_temno-seryy/" TargetMode="External"/><Relationship Id="rId3" Type="http://schemas.openxmlformats.org/officeDocument/2006/relationships/image" Target="../media/image26.png"/><Relationship Id="rId7" Type="http://schemas.openxmlformats.org/officeDocument/2006/relationships/hyperlink" Target="https://happygifts.ru/catalog/elektronika/universalnye_akkumulyatory/universalnyy_akkumulyator_omg_rib_10_10000_mach_belyy_13_5kh68kh1_5_sm_articul_37170/color_seryy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osuda/butylki_dlya_vody/butylka_dlya_vody_s_karabinom_mento_400ml_articul_7120/color_seryy/" TargetMode="External"/><Relationship Id="rId5" Type="http://schemas.openxmlformats.org/officeDocument/2006/relationships/hyperlink" Target="https://happygifts.ru/catalog/promo_odezhda/beysbolki/atlantis_1329/beysbolka_estoril_6_klinev_zastezhka_na_lipuchke_articul_25407/color_temno-seryy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niversalnye_akkumulyatory/universalnyy_akkumulyator_omg_num_10_10000_mach_belyy_13_9kh69kh1_4_sm_articul_37171/color_belyy/" TargetMode="External"/><Relationship Id="rId3" Type="http://schemas.openxmlformats.org/officeDocument/2006/relationships/image" Target="../media/image27.png"/><Relationship Id="rId7" Type="http://schemas.openxmlformats.org/officeDocument/2006/relationships/hyperlink" Target="https://happygifts.ru/catalog/posuda/termokruzhki/termokruzhka_vakuumnaya_click_400_ml_articul_46000/color_serebristy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futbolki/muzhskie_1078/thclothes_3657/futbolka_muzhskaya_ankara_190_articul_351002/color_belyy/" TargetMode="External"/><Relationship Id="rId5" Type="http://schemas.openxmlformats.org/officeDocument/2006/relationships/hyperlink" Target="https://happygifts.ru/catalog/promo_odezhda/beysbolki/merchtex_4341/beysbolka_fortuna_5_klinev_zastezhka_na_lipuchke_articul_50501/color_belyy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sol_s_1111/zhilet_muzhskoy_stream_taffeta_280t_articul_704020/color_temno-seryy/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happygifts.ru/catalog/promo_odezhda/beysbolki/merchtex_4341/beysbolka_boston_5_klinev_metallicheskaya_zastezhka_articul_50506/color_chern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universalnye_akkumulyatory/universalnyy_akkumulyator_omg_wave_10_10000_mach_belyy_14_9kh67kh1_6_sm_articul_37172/color_seryy/" TargetMode="External"/><Relationship Id="rId5" Type="http://schemas.openxmlformats.org/officeDocument/2006/relationships/hyperlink" Target="https://happygifts.ru/catalog/posuda/kruzhki/kruzhka_dlya_sublimatsii_330_ml_d_82_mm_premium_belaya_articul_23520/color_belyy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touchwriter_ruchka_sharikovaya_so_stilusom_dlya_sensornykh_ekranov_glyantsevyy_korpus_khromirovannaya_articul_1102/color_zelenyy/" TargetMode="External"/><Relationship Id="rId3" Type="http://schemas.openxmlformats.org/officeDocument/2006/relationships/image" Target="../media/image29.png"/><Relationship Id="rId7" Type="http://schemas.openxmlformats.org/officeDocument/2006/relationships/hyperlink" Target="https://happygifts.ru/catalog/notebooks/enote/ezhednevniki_nedatirovannye_1370/ezhednevnik_nedatirovannyy_stellar_format_a5_articul_24728/color_chernyy,_zeleny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zonty/zonty_trosti/zont_trost_back_to_black_plastikovaya_ruchka_poluavtomat_articul_7432/color_chernyy,_zelenyy/" TargetMode="External"/><Relationship Id="rId5" Type="http://schemas.openxmlformats.org/officeDocument/2006/relationships/hyperlink" Target="https://happygifts.ru/catalog/elektronika/universalnye_akkumulyatory/universalnyy_akkumulyator_omg_boosty_5_5000_mach_seryy_9_8kh63kh1_4_sm_articul_37166/color_chernyy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ruchka_sharikovaya_n9_s_gripom_articul_22809/color_belyy,_chernyy/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happygifts.ru/catalog/notebooks/enote/ezhednevniki_nedatirovannye_1370/ezhednevnik_nedatirovannyy_solas_a5_s_magnitom_krasnyy_kremovyy_blok_articul_24744_pr/color_temno-seryy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sumki/ryukzaki/ryukzak_go_belyy_41_kh_29_kh15_5_sm_100_poliuretan_articul_16805/color_seryy/" TargetMode="External"/><Relationship Id="rId5" Type="http://schemas.openxmlformats.org/officeDocument/2006/relationships/hyperlink" Target="https://happygifts.ru/catalog/posuda/termokruzhki/termokruzhka_dorozhnaya_vakuumnaya_formula_neprolivayka_450_ml_articul_22100/color_seryy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happygifts_ru" TargetMode="External"/><Relationship Id="rId13" Type="http://schemas.openxmlformats.org/officeDocument/2006/relationships/hyperlink" Target="https://happygifts.ru/catalog/sumki/ryukzaki/ryukzak_link_articul_971701/color_chernyy/" TargetMode="External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happygiftsgroup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happygifts.ru/" TargetMode="External"/><Relationship Id="rId10" Type="http://schemas.openxmlformats.org/officeDocument/2006/relationships/hyperlink" Target="https://www.youtube.com/user/HappyGiftsGroup" TargetMode="External"/><Relationship Id="rId4" Type="http://schemas.openxmlformats.org/officeDocument/2006/relationships/image" Target="../media/image33.png"/><Relationship Id="rId9" Type="http://schemas.openxmlformats.org/officeDocument/2006/relationships/image" Target="../media/image35.png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snake_ruchka_sharikovaya_serebristyy_korpus_bordovyy_klip_articul_19603/color_zheltyy,_serebristyy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happygifts.ru/catalog/promo_suveniry/breloki/plastikovye/brelok_ruletka_1_m_articul_7305/color_bely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notebooks/thinkme_delovye_bloknoty/biznes_bloknot_funky_a5_goluboy_seryy_forzats_myagkaya_oblozhka_v_lineyku_articul_21209/color_chernyy,_zheltyy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osuda/termosy/termos_henry_articul_5804/color_serebristyy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liberty_sandwich_6_klinev_sendvich_metallicheskaya_zastezhka_articul_25435/color_chernyy,_belyy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hyperlink" Target="https://happygifts.ru/catalog/posuda/termokruzhki/termokruzhka_flock_articul_33100/color_chernyy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happygifts.ru/catalog/puteshestvie_i_otdykh/nozhi_i_instrumenty/bomber_nozh_skladnoy_nerzhaveyushchaya_stal_chernyy_articul_349579/color_chernyy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happygifts.ru/catalog/elektronika/universalnye_akkumulyatory/universalnyy_akkumulyator_omg_flash_10_10000_mach_s_podsvetkoy_i_soft_touch_siniy_13_7kh6_87kh1_55_m_articul_37178/color_chern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kart_s_4_otdeleniyami_krasnyy_pu_articul_19732/color_temno-seryy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happygifts.ru/catalog/elektronika/usb_flash_karty/usb_flash_karta_led_s_beloy_podsvetkoy_8gb_serebristaya_6_6kh1_2kh0_45_sm_metall_articul_19341_8gb/color_serebrist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aksessuary_electronika/mysh_besprovodnaya_pulse_belaya_plastik_articul_39001/color_chernyy/" TargetMode="External"/><Relationship Id="rId5" Type="http://schemas.openxmlformats.org/officeDocument/2006/relationships/hyperlink" Target="https://happygifts.ru/catalog/ruchki_i_karandashi/metallicheskie_ruchki_b1/ruchka_sharikovaya_factor_black_so_stilusom_articul_40394/color_chernyy,_serebristyy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merchtex_4341/beysbolka_breeze_5_klinev_zastezhka_na_lipuchke_articul_50504/color_seryy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happygifts.ru/catalog/promo_odezhda/vetrovki_kurtki_zhilety/muzhskie_1108/sol_s_1111/zhilet_warm_articul_744002_145_s_pr_pr_pr/color_cherny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romo_odezhda/futbolki/muzhskie_1078/sol_s_1080/futbolka_muzhskaya_regent_150_articul_711380/color_belyy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happygifts.ru/catalog/promo_odezhda/tolstovki/muzhskie_1103/merchtex_3671/tolstovka_uniseks_antares_articul_52100/color_temno-seryy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sy/termos_thermo_s_sitechkom_500_ml_nerzhaveyushchaya_stal_articul_3517_p/color_chernyy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happygifts.ru/catalog/sumki/ryukzaki/ryukzak_link_articul_971701/color_chern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ruchki_i_karandashi/metallicheskie_ruchki_b1/force_ruchka_sharikovaya_zelenyyserebristyy_metall_articul_40301/color_chernyy,_serebristyy/" TargetMode="External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seryy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sumki_dlya_pokupok/sumka_dlya_pokupok_iz_khlopka_eco_articul_16102/color_bezhevyy/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happygifts.ru/catalog/ruchki_i_karandashi/ruchki_iz_ekologichnykh_materialov/ruchka_sharikovaya_n17_articul_38017/color_bely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posuda/butylki_dlya_vody/butylka_dlya_vody_water_550_ml_articul_40315/color_prozrachnyy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happygifts.ru/catalog/notebooks/y_note/sketchbuki_3597/promo_bloknot_block_articul_33900/color_bezhevyy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shine_krasnyy_38_kh_23_kh_12_sm_100_neylon_articul_199013/color_chernyy/" TargetMode="External"/><Relationship Id="rId3" Type="http://schemas.openxmlformats.org/officeDocument/2006/relationships/image" Target="../media/image23.png"/><Relationship Id="rId7" Type="http://schemas.openxmlformats.org/officeDocument/2006/relationships/hyperlink" Target="https://happygifts.ru/catalog/puteshestvie_i_otdykh/nozhi_i_instrumenty/skladnoy_nozh_thiam_articul_345457_pr/color_cherny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dozhdeviki/dozhdevik_pure_belogo_tsveta_68_kh_118_sm_material_etilenvinilatsetat_articul_196358/color_seryy/" TargetMode="External"/><Relationship Id="rId5" Type="http://schemas.openxmlformats.org/officeDocument/2006/relationships/hyperlink" Target="https://happygifts.ru/catalog/posuda/termosy/termos_vakuumnyy_stripe_450_ml_articul_40005/color_seryy,_chernyy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kruzhki/termokruzhka_carbon_articul_33502/color_chernyy/" TargetMode="External"/><Relationship Id="rId3" Type="http://schemas.openxmlformats.org/officeDocument/2006/relationships/image" Target="../media/image24.png"/><Relationship Id="rId7" Type="http://schemas.openxmlformats.org/officeDocument/2006/relationships/hyperlink" Target="https://happygifts.ru/catalog/ruchki_i_karandashi/metallicheskie_ruchki_b1/ruchka_sharikovaya_neo_s_podsvetkoy_posle_gravirovki_silk_touch_articul_40403/color_chernyy,_serebristy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ppygifts.ru/catalog/elektronika/universalnye_akkumulyatory/universalnyy_akkumulyator_omg_safe_10_10000_mach_seryy_13_8kh68kh1_4_sm_articul_37173/color_chernyy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happygifts.ru/catalog/elektronika/usb_flash_karty/usb_flash_karta_tube_8gb_naturalnaya_6_0kh1_7kh1_7_sm_karton_articul_19334_8gb/color_naturalnyy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C45BF3-2DF9-0F4C-4FCB-BFFDECE41AA4}"/>
              </a:ext>
            </a:extLst>
          </p:cNvPr>
          <p:cNvSpPr/>
          <p:nvPr/>
        </p:nvSpPr>
        <p:spPr>
          <a:xfrm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E8A9C7-1CE7-6303-26E5-8914D30C03AA}"/>
              </a:ext>
            </a:extLst>
          </p:cNvPr>
          <p:cNvSpPr txBox="1"/>
          <p:nvPr/>
        </p:nvSpPr>
        <p:spPr>
          <a:xfrm>
            <a:off x="539552" y="3867894"/>
            <a:ext cx="8374063" cy="94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Montserrat" pitchFamily="50" charset="-52"/>
              </a:rPr>
              <a:t>СПЛАВ ЭНЕРГИИ И ХАРАКТЕРА</a:t>
            </a:r>
            <a:endParaRPr lang="en-US" sz="3600" b="1" dirty="0">
              <a:solidFill>
                <a:schemeClr val="bg1"/>
              </a:solidFill>
              <a:latin typeface="Montserrat" pitchFamily="50" charset="-52"/>
            </a:endParaRPr>
          </a:p>
          <a:p>
            <a:r>
              <a:rPr lang="ru-RU" sz="1880" dirty="0">
                <a:solidFill>
                  <a:schemeClr val="bg1"/>
                </a:solidFill>
                <a:latin typeface="Montserrat Medium" pitchFamily="50" charset="-52"/>
              </a:rPr>
              <a:t>КОРПОРАТИВНЫЙ МЕРЧ ДЛЯ ИНДУСТРИАЛЬНЫХ ГИГАНТОВ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9A42C3-D67B-5928-BE6F-138605C71C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737882" y="4227937"/>
            <a:ext cx="100570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DECOL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23516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4227937"/>
            <a:ext cx="100570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VALLEY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50505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3997139" y="1923679"/>
            <a:ext cx="140383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IMPERIAL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711500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11163"/>
            <a:ext cx="11383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PORTUGAL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39987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«МОНОЛИТ»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Базовая капсула, вдохновленная эстетикой металлов и полезных ископаемых.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Практичные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минималистичный дизайн подчёркивают фундаментальный.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деколь.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BB8F54-78AF-A5AF-68E7-7A8D22C80F2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7631" y="956709"/>
            <a:ext cx="604369" cy="5760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F470F5-D63F-11DE-E2CB-D504E990BCE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7024" y="2647454"/>
            <a:ext cx="931578" cy="8879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068A5A-EEDB-09E9-A31D-7F4E967A822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4137" y="580054"/>
            <a:ext cx="392871" cy="37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33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790830-7502-97DE-0D8E-9434398D39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511139" y="2355726"/>
            <a:ext cx="996965" cy="54023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ESTORIL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25407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MENTO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7120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343363" y="4227937"/>
            <a:ext cx="93647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RIB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37170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7" y="411163"/>
            <a:ext cx="93647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GYM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16814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«АНТРАЦИТ»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сет, отражающий мощь добывающей отрасли.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Сочетание строгих текстур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холодного серого цвета символизирует устойчивость и неисчерпаемую энергию природных ресурсов.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Сумка: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10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173EDDC3-EDC2-254C-17F6-D152F590C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7499" y="551091"/>
            <a:ext cx="1368152" cy="864096"/>
          </a:xfrm>
          <a:prstGeom prst="rect">
            <a:avLst/>
          </a:prstGeom>
          <a:noFill/>
        </p:spPr>
      </p:pic>
      <p:pic>
        <p:nvPicPr>
          <p:cNvPr id="11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57B3EB45-7A98-AE0F-2CF7-693EC6402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0000">
            <a:off x="5458767" y="3396374"/>
            <a:ext cx="808035" cy="152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693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25F5E-DD85-8AC5-B315-75843368FD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04" t="1150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355977" y="1861768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FORTUNA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1390008"/>
            <a:ext cx="129651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351002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3131841" y="1059582"/>
            <a:ext cx="1005705" cy="48795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CLICK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46000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1727497" y="2192476"/>
            <a:ext cx="972295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NUM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«КОНСТРУКТИВ»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Капсула, подчёркивающая точность инженерной мысли и логику современных производственных процессов.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Набор фокусируется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на функциональности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системности.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тампопечать.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Футболка: шелкография.</a:t>
            </a:r>
          </a:p>
        </p:txBody>
      </p:sp>
      <p:pic>
        <p:nvPicPr>
          <p:cNvPr id="5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E2AF9AA3-F290-422D-E4B0-272314418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0000">
            <a:off x="4568666" y="551282"/>
            <a:ext cx="932054" cy="864096"/>
          </a:xfrm>
          <a:prstGeom prst="rect">
            <a:avLst/>
          </a:prstGeom>
          <a:noFill/>
        </p:spPr>
      </p:pic>
      <p:pic>
        <p:nvPicPr>
          <p:cNvPr id="6" name="Picture 3" descr="D:\дизайн\Новая папка\49409\pics\shapes2.png">
            <a:extLst>
              <a:ext uri="{FF2B5EF4-FFF2-40B4-BE49-F238E27FC236}">
                <a16:creationId xmlns:a16="http://schemas.microsoft.com/office/drawing/2014/main" id="{D968EF60-33D4-10D1-4A70-039D43E9F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300000">
            <a:off x="7888792" y="2380697"/>
            <a:ext cx="1187624" cy="109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7846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4870C3-AF36-FFD9-A5C4-4CA5C722DD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2634942" y="4227934"/>
            <a:ext cx="993797" cy="51050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КРУЖКА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23520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395268" y="3148161"/>
            <a:ext cx="1005705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WAVE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611189" y="2597139"/>
            <a:ext cx="108049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BOSTON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4140647" y="1347615"/>
            <a:ext cx="1151434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STREAM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704020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«ВЕКТОР ПРОЧНОСТИ»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Комплексное решение, транслирующее надёжность и структурность. 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разработана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для лидеров отрасли,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где точность машиностроения встречается с масштабом добычи ресурсов.</a:t>
            </a:r>
          </a:p>
          <a:p>
            <a:endParaRPr lang="ru-RU" sz="2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Кружка: сублимация.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 шеврона.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EF306E-347B-7964-D2EC-F06CCCB2009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5300000">
            <a:off x="292756" y="459293"/>
            <a:ext cx="1102515" cy="10804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1B3AB9-68E2-DF01-F803-005B291E0FD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500000">
            <a:off x="4955791" y="1974615"/>
            <a:ext cx="1427550" cy="12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F36CF5-D2CD-C3C8-6D3F-C1BAE9948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442359" y="3583673"/>
            <a:ext cx="1075196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BOOSTY 5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37166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1421530" y="411511"/>
            <a:ext cx="1584550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BACK TO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7432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938698" y="4227936"/>
            <a:ext cx="1008486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STELLAR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24728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3794064" y="4237660"/>
            <a:ext cx="1469722" cy="50405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TOUCHWRITER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1102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«МЕХАНИКА УСПЕХА»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Функциональная капсула, вдохновленная точностью машиностроения.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Каждый элемент транслирует идею эффективности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профессиональной дисциплины.</a:t>
            </a: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>
                <a:latin typeface="Montserrat" pitchFamily="50" charset="-52"/>
              </a:rPr>
              <a:t>тиснение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Зонт: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0C711F-5000-826E-15FE-6D733A4561D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389" y="1275606"/>
            <a:ext cx="1102515" cy="10804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05A8D7-03A9-E3B3-A96C-26C6A8796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4649" y="1629296"/>
            <a:ext cx="1427550" cy="12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35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3" t="66" b="4090"/>
          <a:stretch/>
        </p:blipFill>
        <p:spPr bwMode="auto">
          <a:xfrm>
            <a:off x="-12700" y="0"/>
            <a:ext cx="9156699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292704" y="1455453"/>
            <a:ext cx="1140417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DISCOVER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2242" y="411163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GO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16805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3590681" y="511390"/>
            <a:ext cx="1008112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SOLAS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2123728" y="4219573"/>
            <a:ext cx="1018166" cy="51241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N9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22809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БАЗЫ»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Подборка, символизирующая устойчивость и потенциал добывающих отраслей.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транслируют уверенность и готовность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 работе в любых условиях, формируя образ надёжного промышленного партнёра.</a:t>
            </a: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</a:t>
            </a:r>
          </a:p>
          <a:p>
            <a:r>
              <a:rPr lang="ru-RU" sz="1000" dirty="0" err="1">
                <a:latin typeface="Montserrat" pitchFamily="50" charset="-52"/>
              </a:rPr>
              <a:t>блинтовое</a:t>
            </a:r>
            <a:r>
              <a:rPr lang="ru-RU" sz="1000" dirty="0">
                <a:latin typeface="Montserrat" pitchFamily="50" charset="-52"/>
              </a:rPr>
              <a:t> тиснение.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</a:t>
            </a:r>
          </a:p>
          <a:p>
            <a:r>
              <a:rPr lang="ru-RU" sz="1000" dirty="0">
                <a:latin typeface="Montserrat" pitchFamily="50" charset="-52"/>
              </a:rPr>
              <a:t>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,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ПВХ-</a:t>
            </a:r>
            <a:r>
              <a:rPr lang="ru-RU" sz="1000" dirty="0" err="1">
                <a:latin typeface="Montserrat" pitchFamily="50" charset="-52"/>
              </a:rPr>
              <a:t>пуллер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307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700000">
            <a:off x="4968057" y="558397"/>
            <a:ext cx="1368152" cy="864096"/>
          </a:xfrm>
          <a:prstGeom prst="rect">
            <a:avLst/>
          </a:prstGeom>
          <a:noFill/>
        </p:spPr>
      </p:pic>
      <p:pic>
        <p:nvPicPr>
          <p:cNvPr id="1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00000">
            <a:off x="368019" y="1879613"/>
            <a:ext cx="808035" cy="152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268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>
            <a:extLst>
              <a:ext uri="{FF2B5EF4-FFF2-40B4-BE49-F238E27FC236}">
                <a16:creationId xmlns:a16="http://schemas.microsoft.com/office/drawing/2014/main" id="{C2BFA9E4-B4A1-0690-2A7A-FBBDBD1A1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9143999" cy="5143500"/>
          </a:xfrm>
          <a:prstGeom prst="rect">
            <a:avLst/>
          </a:prstGeom>
          <a:noFill/>
        </p:spPr>
      </p:pic>
      <p:pic>
        <p:nvPicPr>
          <p:cNvPr id="21" name="Picture 4" descr="D:\дизайн\Новая папка\49409\pics\shapes1.png">
            <a:extLst>
              <a:ext uri="{FF2B5EF4-FFF2-40B4-BE49-F238E27FC236}">
                <a16:creationId xmlns:a16="http://schemas.microsoft.com/office/drawing/2014/main" id="{36CC1AB4-E109-BC66-9239-677A3571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23678"/>
            <a:ext cx="864468" cy="864096"/>
          </a:xfrm>
          <a:prstGeom prst="rect">
            <a:avLst/>
          </a:prstGeom>
          <a:noFill/>
        </p:spPr>
      </p:pic>
      <p:pic>
        <p:nvPicPr>
          <p:cNvPr id="23" name="Picture 4" descr="D:\дизайн\Новая папка\49409\pics\shapes1.png">
            <a:extLst>
              <a:ext uri="{FF2B5EF4-FFF2-40B4-BE49-F238E27FC236}">
                <a16:creationId xmlns:a16="http://schemas.microsoft.com/office/drawing/2014/main" id="{23E89E54-6DBC-DEA5-0D8C-26D321806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1526" y="623381"/>
            <a:ext cx="432048" cy="432048"/>
          </a:xfrm>
          <a:prstGeom prst="rect">
            <a:avLst/>
          </a:prstGeom>
          <a:noFill/>
        </p:spPr>
      </p:pic>
      <p:sp>
        <p:nvSpPr>
          <p:cNvPr id="3" name="Google Shape;384;p61">
            <a:extLst>
              <a:ext uri="{FF2B5EF4-FFF2-40B4-BE49-F238E27FC236}">
                <a16:creationId xmlns:a16="http://schemas.microsoft.com/office/drawing/2014/main" id="{F79720F2-20E5-B6E4-6503-6C1BD1E43F1C}"/>
              </a:ext>
            </a:extLst>
          </p:cNvPr>
          <p:cNvSpPr/>
          <p:nvPr/>
        </p:nvSpPr>
        <p:spPr>
          <a:xfrm>
            <a:off x="0" y="4150500"/>
            <a:ext cx="9144000" cy="993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0005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</a:t>
            </a:r>
            <a:r>
              <a:rPr lang="ru-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</a:t>
            </a: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-90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85;p61">
            <a:hlinkClick r:id="rId5"/>
            <a:extLst>
              <a:ext uri="{FF2B5EF4-FFF2-40B4-BE49-F238E27FC236}">
                <a16:creationId xmlns:a16="http://schemas.microsoft.com/office/drawing/2014/main" id="{45CFBC66-49A4-ED87-0F1B-55C966F8D0EF}"/>
              </a:ext>
            </a:extLst>
          </p:cNvPr>
          <p:cNvSpPr/>
          <p:nvPr/>
        </p:nvSpPr>
        <p:spPr>
          <a:xfrm>
            <a:off x="3576450" y="4429356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386;p61">
            <a:hlinkClick r:id="rId6"/>
            <a:extLst>
              <a:ext uri="{FF2B5EF4-FFF2-40B4-BE49-F238E27FC236}">
                <a16:creationId xmlns:a16="http://schemas.microsoft.com/office/drawing/2014/main" id="{AF61B607-9EC5-F425-898F-69C442BA1485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lum bright="-40000" contrast="40000"/>
          </a:blip>
          <a:srcRect/>
          <a:stretch/>
        </p:blipFill>
        <p:spPr>
          <a:xfrm>
            <a:off x="8253988" y="4552054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87;p61">
            <a:hlinkClick r:id="rId8"/>
            <a:extLst>
              <a:ext uri="{FF2B5EF4-FFF2-40B4-BE49-F238E27FC236}">
                <a16:creationId xmlns:a16="http://schemas.microsoft.com/office/drawing/2014/main" id="{464A5073-6D9A-CAE5-9090-E548F0AA96D4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lum bright="-4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3238" y="4533633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88;p61">
            <a:hlinkClick r:id="rId10"/>
            <a:extLst>
              <a:ext uri="{FF2B5EF4-FFF2-40B4-BE49-F238E27FC236}">
                <a16:creationId xmlns:a16="http://schemas.microsoft.com/office/drawing/2014/main" id="{671C3D57-A240-70B7-AA7D-506C2361EADF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lum bright="-4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7187" y="4541229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D:\дизайн\Новая папка\49409\pics\logo_hg_plain.png">
            <a:extLst>
              <a:ext uri="{FF2B5EF4-FFF2-40B4-BE49-F238E27FC236}">
                <a16:creationId xmlns:a16="http://schemas.microsoft.com/office/drawing/2014/main" id="{E75100A9-6A0E-4F4C-F3C7-96666E5B4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25" name="Скругленный прямоугольник 20">
            <a:hlinkClick r:id="rId13"/>
            <a:extLst>
              <a:ext uri="{FF2B5EF4-FFF2-40B4-BE49-F238E27FC236}">
                <a16:creationId xmlns:a16="http://schemas.microsoft.com/office/drawing/2014/main" id="{C848CF85-2C1F-61D4-48CE-E95A3409BBA0}"/>
              </a:ext>
            </a:extLst>
          </p:cNvPr>
          <p:cNvSpPr/>
          <p:nvPr/>
        </p:nvSpPr>
        <p:spPr>
          <a:xfrm>
            <a:off x="611186" y="420837"/>
            <a:ext cx="3672781" cy="121446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lvl="0"/>
            <a: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</a:br>
            <a: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БОЛЬШЕ ПОДАРКОВ</a:t>
            </a:r>
          </a:p>
          <a:p>
            <a:pPr marL="177800" lvl="0"/>
            <a:r>
              <a:rPr lang="ru-RU" sz="188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НА НАШЕМ САЙТЕ</a:t>
            </a:r>
          </a:p>
        </p:txBody>
      </p:sp>
      <p:pic>
        <p:nvPicPr>
          <p:cNvPr id="22" name="Picture 4" descr="D:\дизайн\Новая папка\49409\pics\shapes1.png">
            <a:extLst>
              <a:ext uri="{FF2B5EF4-FFF2-40B4-BE49-F238E27FC236}">
                <a16:creationId xmlns:a16="http://schemas.microsoft.com/office/drawing/2014/main" id="{27D80451-BFDB-87DC-A3EF-46793B3A7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221870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изайн\Новая папка\49409\pic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9" b="6279"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95486"/>
            <a:ext cx="2520280" cy="1368152"/>
          </a:xfrm>
          <a:prstGeom prst="rect">
            <a:avLst/>
          </a:prstGeom>
          <a:noFill/>
        </p:spPr>
      </p:pic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>
            <a:hlinkClick r:id="rId6"/>
          </p:cNvPr>
          <p:cNvSpPr/>
          <p:nvPr/>
        </p:nvSpPr>
        <p:spPr>
          <a:xfrm>
            <a:off x="611188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FUNKY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21209</a:t>
            </a:r>
          </a:p>
        </p:txBody>
      </p:sp>
      <p:sp>
        <p:nvSpPr>
          <p:cNvPr id="14" name="Скругленный прямоугольник 13">
            <a:hlinkClick r:id="rId7"/>
          </p:cNvPr>
          <p:cNvSpPr/>
          <p:nvPr/>
        </p:nvSpPr>
        <p:spPr>
          <a:xfrm>
            <a:off x="2131430" y="4227934"/>
            <a:ext cx="180020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Montserrat" pitchFamily="50" charset="-52"/>
              </a:rPr>
              <a:t>БРЕЛОК-РУЛЕТКА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7305</a:t>
            </a:r>
          </a:p>
        </p:txBody>
      </p:sp>
      <p:sp>
        <p:nvSpPr>
          <p:cNvPr id="15" name="Скругленный прямоугольник 14">
            <a:hlinkClick r:id="rId8"/>
          </p:cNvPr>
          <p:cNvSpPr/>
          <p:nvPr/>
        </p:nvSpPr>
        <p:spPr>
          <a:xfrm>
            <a:off x="3851920" y="843559"/>
            <a:ext cx="100848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SNAKE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19603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16" name="Скругленный прямоугольник 15">
            <a:hlinkClick r:id="rId9"/>
          </p:cNvPr>
          <p:cNvSpPr/>
          <p:nvPr/>
        </p:nvSpPr>
        <p:spPr>
          <a:xfrm>
            <a:off x="4427984" y="4227934"/>
            <a:ext cx="971972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HENRY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5804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«МАСТЕРСТВО </a:t>
            </a:r>
          </a:p>
          <a:p>
            <a:r>
              <a:rPr lang="ru-RU" sz="1600" b="1" dirty="0">
                <a:latin typeface="Montserrat" pitchFamily="50" charset="-52"/>
              </a:rPr>
              <a:t>В ДЕТАЛЯХ»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Закалено временем. Проверено делом.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премиальном металле и долговечности.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 и 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Рулетка: </a:t>
            </a:r>
            <a:r>
              <a:rPr lang="ru-RU" sz="1000" dirty="0" err="1">
                <a:latin typeface="Montserrat" pitchFamily="50" charset="-52"/>
              </a:rPr>
              <a:t>тампопечать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изайн\Новая папка\49409\pics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pic>
        <p:nvPicPr>
          <p:cNvPr id="2050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411163"/>
            <a:ext cx="1436110" cy="1203598"/>
          </a:xfrm>
          <a:prstGeom prst="rect">
            <a:avLst/>
          </a:prstGeom>
          <a:noFill/>
        </p:spPr>
      </p:pic>
      <p:pic>
        <p:nvPicPr>
          <p:cNvPr id="13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83918"/>
            <a:ext cx="932054" cy="864096"/>
          </a:xfrm>
          <a:prstGeom prst="rect">
            <a:avLst/>
          </a:prstGeom>
          <a:noFill/>
        </p:spPr>
      </p:pic>
      <p:pic>
        <p:nvPicPr>
          <p:cNvPr id="2051" name="Picture 3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2283718"/>
            <a:ext cx="1187624" cy="1091746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8"/>
          </p:cNvPr>
          <p:cNvSpPr/>
          <p:nvPr/>
        </p:nvSpPr>
        <p:spPr>
          <a:xfrm>
            <a:off x="3131840" y="2067694"/>
            <a:ext cx="187220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25435</a:t>
            </a:r>
          </a:p>
        </p:txBody>
      </p:sp>
      <p:sp>
        <p:nvSpPr>
          <p:cNvPr id="20" name="Скругленный прямоугольник 19">
            <a:hlinkClick r:id="rId9"/>
          </p:cNvPr>
          <p:cNvSpPr/>
          <p:nvPr/>
        </p:nvSpPr>
        <p:spPr>
          <a:xfrm>
            <a:off x="1691680" y="1347614"/>
            <a:ext cx="100406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FLASH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37178</a:t>
            </a:r>
          </a:p>
        </p:txBody>
      </p:sp>
      <p:sp>
        <p:nvSpPr>
          <p:cNvPr id="21" name="Скругленный прямоугольник 20">
            <a:hlinkClick r:id="rId10"/>
          </p:cNvPr>
          <p:cNvSpPr/>
          <p:nvPr/>
        </p:nvSpPr>
        <p:spPr>
          <a:xfrm>
            <a:off x="1385900" y="4227935"/>
            <a:ext cx="1080120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BOMBER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349579</a:t>
            </a:r>
          </a:p>
        </p:txBody>
      </p:sp>
      <p:sp>
        <p:nvSpPr>
          <p:cNvPr id="22" name="Скругленный прямоугольник 21">
            <a:hlinkClick r:id="rId11"/>
          </p:cNvPr>
          <p:cNvSpPr/>
          <p:nvPr/>
        </p:nvSpPr>
        <p:spPr>
          <a:xfrm>
            <a:off x="611188" y="411163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33100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«ЭНЕРГИЯ НЕДР»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Свет и энергия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тонне.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Акцент на автономности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безопасности.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Универсальный аккумулятор: гравировка (вскрывает подсветку).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 складной: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en-US" sz="1000" dirty="0">
                <a:latin typeface="Montserrat" pitchFamily="50" charset="-52"/>
              </a:rPr>
              <a:t>3D</a:t>
            </a:r>
            <a:r>
              <a:rPr lang="ru-RU" sz="1000" dirty="0">
                <a:latin typeface="Montserrat" pitchFamily="50" charset="-52"/>
              </a:rPr>
              <a:t>-вышивка.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611188" y="4227934"/>
            <a:ext cx="1512540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FACTOR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40394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3131840" y="411163"/>
            <a:ext cx="1008484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PULSE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39001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4355976" y="4227934"/>
            <a:ext cx="936104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LED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19341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1331640" y="1203599"/>
            <a:ext cx="936476" cy="50440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LUMA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19732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042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«ИНЖЕНЕРНАЯ МЫСЛЬ»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Точность в расчётах. Надёжность в деталях.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Технологичный </a:t>
            </a:r>
            <a:r>
              <a:rPr lang="ru-RU" sz="1000" dirty="0" err="1">
                <a:latin typeface="Montserrat" pitchFamily="50" charset="-52"/>
              </a:rPr>
              <a:t>мерч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круговая лазерная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Чехол для карт: тиснение серебряной фольгой.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Беспроводная мышь: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en-US" sz="1000" dirty="0">
                <a:latin typeface="Montserrat" pitchFamily="50" charset="-52"/>
              </a:rPr>
              <a:t>Flash-</a:t>
            </a:r>
            <a:r>
              <a:rPr lang="ru-RU" sz="1000" dirty="0">
                <a:latin typeface="Montserrat" pitchFamily="50" charset="-52"/>
              </a:rPr>
              <a:t>карта: гравировка.</a:t>
            </a:r>
          </a:p>
        </p:txBody>
      </p:sp>
      <p:pic>
        <p:nvPicPr>
          <p:cNvPr id="307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11163"/>
            <a:ext cx="1368152" cy="864096"/>
          </a:xfrm>
          <a:prstGeom prst="rect">
            <a:avLst/>
          </a:prstGeom>
          <a:noFill/>
        </p:spPr>
      </p:pic>
      <p:pic>
        <p:nvPicPr>
          <p:cNvPr id="14" name="Picture 2" descr="D:\дизайн\Новая папка\49409\pics\shapes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0000">
            <a:off x="5403469" y="994177"/>
            <a:ext cx="808035" cy="1523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65" t="1674" b="5291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611188" y="411163"/>
            <a:ext cx="1368524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ANTARES 260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52100</a:t>
            </a: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413573" y="3724225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REGENT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711380</a:t>
            </a: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4413573" y="411164"/>
            <a:ext cx="1189013" cy="50405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WARM 210T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744002</a:t>
            </a: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221908"/>
            <a:ext cx="118901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BREEZE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16061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</a:t>
            </a:r>
            <a:r>
              <a:rPr lang="en-US" sz="1600" b="1" dirty="0">
                <a:latin typeface="Montserrat" pitchFamily="50" charset="-52"/>
              </a:rPr>
              <a:t>PRO-</a:t>
            </a:r>
            <a:r>
              <a:rPr lang="ru-RU" sz="1600" b="1" dirty="0">
                <a:latin typeface="Montserrat" pitchFamily="50" charset="-52"/>
              </a:rPr>
              <a:t>ТЕКСТИЛЬ»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Команда,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которая двигает горы.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Комфорт и корпоративный стиль на любой площадке.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Жилет: вышивка.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Бейсболка: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374190-32B5-C442-CA81-E63EC483090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4332" y="2382956"/>
            <a:ext cx="1043608" cy="7953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2869A5-5405-397B-C9A0-449238D12CF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862" y="1470744"/>
            <a:ext cx="1043608" cy="981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46CAC2-AAC2-C51C-CADC-6C40442D5F2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328" y="2934021"/>
            <a:ext cx="1728564" cy="6458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1876624" y="4227934"/>
            <a:ext cx="1039192" cy="51187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MUSE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24745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824028" y="3435499"/>
            <a:ext cx="100811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FORCE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611186" y="420837"/>
            <a:ext cx="1008485" cy="494727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LINK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971701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3712443" y="1779662"/>
            <a:ext cx="1003573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THERMO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3517</a:t>
            </a:r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_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p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«ЖЕЛЕЗНЫЙ СТАТУС»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Статус, отлитый в металле. Масштаб идей и прочность отношений.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Фокус на технологичности, эксклюзивности и эстетике тяжелого металла.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 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Ежедневник: УФ-лак.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0C711F-5000-826E-15FE-6D733A4561D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1794" y="411163"/>
            <a:ext cx="1102515" cy="10804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05A8D7-03A9-E3B3-A96C-26C6A8796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76946"/>
            <a:ext cx="1427550" cy="12148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2550281" y="1203598"/>
            <a:ext cx="1039192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33900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332042" y="4227934"/>
            <a:ext cx="985064" cy="489126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WATER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40315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999401" y="1972543"/>
            <a:ext cx="931578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N17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38017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411163"/>
            <a:ext cx="931579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ECO 116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16102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«ЧИСТАЯ ЭНЕРГИЯ»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Будущее отрасли —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балансе с природой.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Капсула с эко-посылом, демонстрирующая ответственность современной промышленности.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Шоппер: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Скетчбук</a:t>
            </a:r>
            <a:r>
              <a:rPr lang="ru-RU" sz="1000" dirty="0">
                <a:latin typeface="Montserrat" pitchFamily="50" charset="-52"/>
              </a:rPr>
              <a:t>: </a:t>
            </a:r>
            <a:r>
              <a:rPr lang="ru-RU" sz="1000" dirty="0" err="1">
                <a:latin typeface="Montserrat" pitchFamily="50" charset="-52"/>
              </a:rPr>
              <a:t>шелкотрафарет</a:t>
            </a:r>
            <a:r>
              <a:rPr lang="ru-RU" sz="1000" dirty="0">
                <a:latin typeface="Montserrat" pitchFamily="50" charset="-52"/>
              </a:rPr>
              <a:t>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один цвет (золото).</a:t>
            </a:r>
            <a:endParaRPr lang="en-US" sz="1000" dirty="0">
              <a:latin typeface="Montserrat" pitchFamily="50" charset="-52"/>
            </a:endParaRPr>
          </a:p>
          <a:p>
            <a:endParaRPr lang="en-US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Бутылка для воды: круговая УФ-печать.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CB1A83-C9CA-7982-7149-1AEF57BC07A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7209" y="3219822"/>
            <a:ext cx="604369" cy="5760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E2FC32-983A-AB9A-B113-2A5CC2072EE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4936" y="184192"/>
            <a:ext cx="931578" cy="8879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E35300-FD3D-1AE8-1467-F3E14982320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105" y="1031892"/>
            <a:ext cx="392871" cy="37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0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74" b="4874"/>
          <a:stretch/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4743129" y="423163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STRIPE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40005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4743130" y="414859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PURE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196358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633573" y="3907423"/>
            <a:ext cx="1039192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THIAM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345457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611188" y="1563640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SHINE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199013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27719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«ГЛУБИНА РЕСУРСА»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Сверхпрочные материалы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эргономичный дизайн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для продуктивной работы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суровых условиях добычи.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Масштаб и мощь добывающей отрасли через тактильные материалы.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000" dirty="0">
              <a:latin typeface="Montserrat" pitchFamily="50" charset="-52"/>
            </a:endParaRPr>
          </a:p>
          <a:p>
            <a:endParaRPr lang="ru-RU" sz="14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Рюкзак: </a:t>
            </a:r>
            <a:r>
              <a:rPr lang="ru-RU" sz="1000" dirty="0" err="1">
                <a:latin typeface="Montserrat" pitchFamily="50" charset="-52"/>
              </a:rPr>
              <a:t>термотрансфер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Термос: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Нож: гравировка.</a:t>
            </a:r>
          </a:p>
        </p:txBody>
      </p:sp>
      <p:pic>
        <p:nvPicPr>
          <p:cNvPr id="2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1DBE16DB-8492-CA87-B09E-6997C3148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00000">
            <a:off x="5018665" y="2027985"/>
            <a:ext cx="1368152" cy="864096"/>
          </a:xfrm>
          <a:prstGeom prst="rect">
            <a:avLst/>
          </a:prstGeom>
          <a:noFill/>
        </p:spPr>
      </p:pic>
      <p:pic>
        <p:nvPicPr>
          <p:cNvPr id="3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3252A639-E7E2-DEE5-BC69-5B836953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00000">
            <a:off x="8199958" y="2676434"/>
            <a:ext cx="808035" cy="1523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567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3998" cy="5143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дизайн\Новая папка\49409\pics\logo_hg_plai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7" y="411163"/>
            <a:ext cx="648445" cy="424437"/>
          </a:xfrm>
          <a:prstGeom prst="rect">
            <a:avLst/>
          </a:prstGeom>
          <a:noFill/>
        </p:spPr>
      </p:pic>
      <p:sp>
        <p:nvSpPr>
          <p:cNvPr id="19" name="Скругленный прямоугольник 18">
            <a:hlinkClick r:id="rId5"/>
          </p:cNvPr>
          <p:cNvSpPr/>
          <p:nvPr/>
        </p:nvSpPr>
        <p:spPr>
          <a:xfrm>
            <a:off x="3494287" y="4227935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TUBE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19334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Скругленный прямоугольник 19">
            <a:hlinkClick r:id="rId6"/>
          </p:cNvPr>
          <p:cNvSpPr/>
          <p:nvPr/>
        </p:nvSpPr>
        <p:spPr>
          <a:xfrm>
            <a:off x="611189" y="414859"/>
            <a:ext cx="1008484" cy="500705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SAFE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37173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1" name="Скругленный прямоугольник 20">
            <a:hlinkClick r:id="rId7"/>
          </p:cNvPr>
          <p:cNvSpPr/>
          <p:nvPr/>
        </p:nvSpPr>
        <p:spPr>
          <a:xfrm>
            <a:off x="2219781" y="4011910"/>
            <a:ext cx="984067" cy="504403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NEO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40403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2" name="Скругленный прямоугольник 21">
            <a:hlinkClick r:id="rId8"/>
          </p:cNvPr>
          <p:cNvSpPr/>
          <p:nvPr/>
        </p:nvSpPr>
        <p:spPr>
          <a:xfrm>
            <a:off x="3491509" y="953846"/>
            <a:ext cx="1008483" cy="50440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CARBON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33502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843558"/>
            <a:ext cx="237626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itchFamily="50" charset="-52"/>
              </a:rPr>
              <a:t>КАПСУЛА </a:t>
            </a:r>
          </a:p>
          <a:p>
            <a:r>
              <a:rPr lang="ru-RU" sz="1600" b="1" dirty="0">
                <a:latin typeface="Montserrat" pitchFamily="50" charset="-52"/>
              </a:rPr>
              <a:t>«КОД ПРОГРЕССА»</a:t>
            </a:r>
            <a:endParaRPr lang="en-US" sz="1600" b="1" dirty="0">
              <a:latin typeface="Montserrat" pitchFamily="50" charset="-52"/>
            </a:endParaRPr>
          </a:p>
          <a:p>
            <a:endParaRPr lang="en-US" sz="1000" b="1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Мерч для проектировщиков будущего и ценителей безупречного исполнения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в каждой детали.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Для тех, кто проектирует сложные механизмы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и управляет цифровым производством.</a:t>
            </a:r>
          </a:p>
          <a:p>
            <a:endParaRPr lang="ru-RU" sz="1000" dirty="0">
              <a:latin typeface="Montserrat" pitchFamily="50" charset="-52"/>
            </a:endParaRPr>
          </a:p>
          <a:p>
            <a:endParaRPr lang="ru-RU" sz="2000" dirty="0">
              <a:latin typeface="Montserrat" pitchFamily="50" charset="-52"/>
            </a:endParaRPr>
          </a:p>
          <a:p>
            <a:r>
              <a:rPr lang="ru-RU" sz="1200" dirty="0">
                <a:latin typeface="Montserrat Medium" pitchFamily="50" charset="-52"/>
              </a:rPr>
              <a:t>КАСТОМИЗАЦИЯ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 err="1">
                <a:latin typeface="Montserrat" pitchFamily="50" charset="-52"/>
              </a:rPr>
              <a:t>Термокружка</a:t>
            </a:r>
            <a:r>
              <a:rPr lang="ru-RU" sz="1000" dirty="0">
                <a:latin typeface="Montserrat" pitchFamily="50" charset="-52"/>
              </a:rPr>
              <a:t>: круговая гравировка.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Аккумулятор: УФ-</a:t>
            </a:r>
            <a:r>
              <a:rPr lang="en-US" sz="1000" dirty="0">
                <a:latin typeface="Montserrat" pitchFamily="50" charset="-52"/>
              </a:rPr>
              <a:t>DTF</a:t>
            </a:r>
            <a:r>
              <a:rPr lang="ru-RU" sz="1000" dirty="0">
                <a:latin typeface="Montserrat" pitchFamily="50" charset="-52"/>
              </a:rPr>
              <a:t>.</a:t>
            </a:r>
          </a:p>
          <a:p>
            <a:endParaRPr lang="ru-RU" sz="1000" dirty="0">
              <a:latin typeface="Montserrat" pitchFamily="50" charset="-52"/>
            </a:endParaRPr>
          </a:p>
          <a:p>
            <a:r>
              <a:rPr lang="ru-RU" sz="1000" dirty="0">
                <a:latin typeface="Montserrat" pitchFamily="50" charset="-52"/>
              </a:rPr>
              <a:t>Ручка: гравировка </a:t>
            </a:r>
            <a:br>
              <a:rPr lang="ru-RU" sz="1000" dirty="0">
                <a:latin typeface="Montserrat" pitchFamily="50" charset="-52"/>
              </a:rPr>
            </a:br>
            <a:r>
              <a:rPr lang="ru-RU" sz="1000" dirty="0">
                <a:latin typeface="Montserrat" pitchFamily="50" charset="-52"/>
              </a:rPr>
              <a:t>с подсветкой.</a:t>
            </a:r>
          </a:p>
        </p:txBody>
      </p:sp>
      <p:pic>
        <p:nvPicPr>
          <p:cNvPr id="2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E81F64A6-4E43-1BC4-EA5B-757E6EC02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700000">
            <a:off x="7936434" y="2548842"/>
            <a:ext cx="1436110" cy="1203598"/>
          </a:xfrm>
          <a:prstGeom prst="rect">
            <a:avLst/>
          </a:prstGeom>
          <a:noFill/>
        </p:spPr>
      </p:pic>
      <p:pic>
        <p:nvPicPr>
          <p:cNvPr id="3" name="Picture 2" descr="D:\дизайн\Новая папка\49409\pics\shapes2.png">
            <a:extLst>
              <a:ext uri="{FF2B5EF4-FFF2-40B4-BE49-F238E27FC236}">
                <a16:creationId xmlns:a16="http://schemas.microsoft.com/office/drawing/2014/main" id="{FB882F76-1F7C-FD0B-6706-BB307F564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000000">
            <a:off x="666851" y="3792989"/>
            <a:ext cx="932054" cy="864096"/>
          </a:xfrm>
          <a:prstGeom prst="rect">
            <a:avLst/>
          </a:prstGeom>
          <a:noFill/>
        </p:spPr>
      </p:pic>
      <p:pic>
        <p:nvPicPr>
          <p:cNvPr id="4" name="Picture 3" descr="D:\дизайн\Новая папка\49409\pics\shapes2.png">
            <a:extLst>
              <a:ext uri="{FF2B5EF4-FFF2-40B4-BE49-F238E27FC236}">
                <a16:creationId xmlns:a16="http://schemas.microsoft.com/office/drawing/2014/main" id="{F9578E64-9F6F-EDD2-919B-F44C38694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100000">
            <a:off x="5216116" y="1103564"/>
            <a:ext cx="1187624" cy="109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0461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881</Words>
  <Application>Microsoft Office PowerPoint</Application>
  <PresentationFormat>Экран (16:9)</PresentationFormat>
  <Paragraphs>370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Montserrat</vt:lpstr>
      <vt:lpstr>Montserrat Medium</vt:lpstr>
      <vt:lpstr>Montserrat SemiBold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Сплав энергии и характера</dc:title>
  <dc:subject>Металлургия, добыча, обработка, машиностроение, угольная отрасль</dc:subject>
  <dc:creator>s1n</dc:creator>
  <cp:keywords>мерч, подарки, сувениры</cp:keywords>
  <cp:lastModifiedBy>s1n gularis</cp:lastModifiedBy>
  <cp:revision>63</cp:revision>
  <dcterms:created xsi:type="dcterms:W3CDTF">2026-02-11T08:11:34Z</dcterms:created>
  <dcterms:modified xsi:type="dcterms:W3CDTF">2026-02-27T11:40:53Z</dcterms:modified>
</cp:coreProperties>
</file>